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1" r:id="rId4"/>
    <p:sldId id="258" r:id="rId5"/>
    <p:sldId id="262" r:id="rId6"/>
    <p:sldId id="279" r:id="rId7"/>
    <p:sldId id="282" r:id="rId8"/>
    <p:sldId id="285" r:id="rId9"/>
    <p:sldId id="286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8" autoAdjust="0"/>
    <p:restoredTop sz="94629" autoAdjust="0"/>
  </p:normalViewPr>
  <p:slideViewPr>
    <p:cSldViewPr>
      <p:cViewPr varScale="1">
        <p:scale>
          <a:sx n="64" d="100"/>
          <a:sy n="64" d="100"/>
        </p:scale>
        <p:origin x="13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Nadpis a 2 obsahy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F9F4A-62EB-450F-8262-3ACBE69D3E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1F2562E-EF96-49A1-B160-4223A3C48A9C}" type="datetimeFigureOut">
              <a:rPr lang="cs-CZ" smtClean="0"/>
              <a:pPr/>
              <a:t>15.7.2022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B606ECF-3AEA-4F94-8FE0-3F2A43CB9E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128792" cy="2880320"/>
          </a:xfrm>
        </p:spPr>
        <p:txBody>
          <a:bodyPr>
            <a:normAutofit/>
          </a:bodyPr>
          <a:lstStyle/>
          <a:p>
            <a:pPr algn="ctr"/>
            <a:r>
              <a:rPr lang="cs-CZ" b="1" i="1" u="sng" dirty="0">
                <a:effectLst/>
                <a:latin typeface="Arial"/>
                <a:ea typeface="Times New Roman"/>
              </a:rPr>
              <a:t>Školení BOZP a PO pro externí společnosti pracující v nemocnici </a:t>
            </a:r>
            <a:br>
              <a:rPr lang="cs-CZ" sz="6000" dirty="0">
                <a:effectLst/>
                <a:latin typeface="Times New Roman"/>
                <a:ea typeface="Times New Roman"/>
              </a:rPr>
            </a:b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41168"/>
            <a:ext cx="2664296" cy="1415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437112"/>
            <a:ext cx="152400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 descr="http://www.piratskenoviny.cz/imgs/suip.jpg"/>
          <p:cNvPicPr/>
          <p:nvPr/>
        </p:nvPicPr>
        <p:blipFill>
          <a:blip r:embed="rId5" cstate="print"/>
          <a:srcRect l="56550"/>
          <a:stretch>
            <a:fillRect/>
          </a:stretch>
        </p:blipFill>
        <p:spPr bwMode="auto">
          <a:xfrm>
            <a:off x="3635896" y="2924944"/>
            <a:ext cx="1476673" cy="190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4791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98080" cy="1143000"/>
          </a:xfrm>
        </p:spPr>
        <p:txBody>
          <a:bodyPr>
            <a:noAutofit/>
          </a:bodyPr>
          <a:lstStyle/>
          <a:p>
            <a:r>
              <a:rPr lang="cs-CZ" sz="3600" b="1" i="1" dirty="0"/>
              <a:t>Každá společnost je </a:t>
            </a:r>
            <a:br>
              <a:rPr lang="cs-CZ" sz="3600" b="1" i="1" dirty="0"/>
            </a:br>
            <a:r>
              <a:rPr lang="cs-CZ" sz="3600" b="1" i="1" dirty="0"/>
              <a:t>povinna dodržovat zásady </a:t>
            </a:r>
            <a:br>
              <a:rPr lang="cs-CZ" sz="3600" b="1" i="1" dirty="0"/>
            </a:br>
            <a:r>
              <a:rPr lang="cs-CZ" sz="3600" b="1" i="1" dirty="0"/>
              <a:t>BOZP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988840"/>
            <a:ext cx="7498080" cy="4800600"/>
          </a:xfrm>
        </p:spPr>
        <p:txBody>
          <a:bodyPr>
            <a:normAutofit/>
          </a:bodyPr>
          <a:lstStyle/>
          <a:p>
            <a:pPr lvl="0"/>
            <a:r>
              <a:rPr lang="cs-CZ" sz="2400" dirty="0"/>
              <a:t>Každá společnost musí předložit zpracované hodnocení rizik. Jinač nemůže pracovník dané společnosti nastoupit k práci.</a:t>
            </a:r>
          </a:p>
          <a:p>
            <a:pPr lvl="0"/>
            <a:r>
              <a:rPr lang="cs-CZ" sz="2400" dirty="0"/>
              <a:t>Před samotnou práci si vyžádá pracovník externí společnosti předání pracoviště od vedoucího zaměstnance nemocnice</a:t>
            </a:r>
          </a:p>
          <a:p>
            <a:pPr lvl="0"/>
            <a:r>
              <a:rPr lang="cs-CZ" sz="2400" dirty="0"/>
              <a:t>Každý pracovník musí dbát dle svých možností o svou vlastní bezpečnost, zdraví i bezpečnost ostatních.</a:t>
            </a:r>
          </a:p>
          <a:p>
            <a:pPr lvl="0"/>
            <a:r>
              <a:rPr lang="cs-CZ" sz="2400" dirty="0"/>
              <a:t>V případě, kdy má pracovník pochybnosti o bezpečnosti své práce, nesmí pokračovat v práci a musí se obrátit na svého nadřízeného popř. vedoucího pracovníka nemocnice</a:t>
            </a:r>
          </a:p>
          <a:p>
            <a:pPr marL="82296" lvl="0" indent="0">
              <a:buNone/>
            </a:pPr>
            <a:endParaRPr lang="cs-CZ" sz="2400" dirty="0"/>
          </a:p>
          <a:p>
            <a:endParaRPr lang="cs-CZ" dirty="0"/>
          </a:p>
        </p:txBody>
      </p:sp>
      <p:pic>
        <p:nvPicPr>
          <p:cNvPr id="4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025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i="1" dirty="0"/>
              <a:t>Pracovníci jsou povinni:</a:t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43608" y="1196752"/>
            <a:ext cx="8229600" cy="5390059"/>
          </a:xfrm>
        </p:spPr>
        <p:txBody>
          <a:bodyPr>
            <a:normAutofit/>
          </a:bodyPr>
          <a:lstStyle/>
          <a:p>
            <a:r>
              <a:rPr lang="cs-CZ" sz="2400" b="1" dirty="0"/>
              <a:t>Znát rizika </a:t>
            </a:r>
            <a:r>
              <a:rPr lang="cs-CZ" sz="2400" dirty="0"/>
              <a:t>možného ohrožení zdraví </a:t>
            </a:r>
          </a:p>
          <a:p>
            <a:pPr>
              <a:buNone/>
            </a:pPr>
            <a:r>
              <a:rPr lang="cs-CZ" sz="2400" dirty="0"/>
              <a:t>	na pracovišti a při práci a rizika minimalizovat.</a:t>
            </a:r>
          </a:p>
          <a:p>
            <a:r>
              <a:rPr lang="cs-CZ" sz="2400" dirty="0"/>
              <a:t> Řídit se bezpečnostními tabulkami a označeními, znát jejich rozmístění na pracovišti .</a:t>
            </a:r>
          </a:p>
          <a:p>
            <a:r>
              <a:rPr lang="cs-CZ" sz="2400" dirty="0"/>
              <a:t>Každé zjištěné nedostatky a závady, které by mohly ohrozit bezpečnost na pracovišti, ohlásit vedoucímu pracovníkovi nemocnice</a:t>
            </a:r>
          </a:p>
          <a:p>
            <a:endParaRPr lang="cs-CZ" sz="2400" dirty="0"/>
          </a:p>
          <a:p>
            <a:pPr lvl="0"/>
            <a:endParaRPr lang="cs-CZ" sz="2400" dirty="0"/>
          </a:p>
          <a:p>
            <a:endParaRPr lang="cs-CZ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789040"/>
            <a:ext cx="993202" cy="99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6" descr="Související obrázek"/>
          <p:cNvPicPr>
            <a:picLocks noChangeAspect="1" noChangeArrowheads="1"/>
          </p:cNvPicPr>
          <p:nvPr/>
        </p:nvPicPr>
        <p:blipFill>
          <a:blip r:embed="rId3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4447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/>
              <a:t>Pracovníci jsou povinni: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15616" y="1556792"/>
            <a:ext cx="7344816" cy="4584576"/>
          </a:xfrm>
        </p:spPr>
        <p:txBody>
          <a:bodyPr>
            <a:normAutofit/>
          </a:bodyPr>
          <a:lstStyle/>
          <a:p>
            <a:r>
              <a:rPr lang="cs-CZ" sz="2400" dirty="0"/>
              <a:t>Na pracovišti dodržovat pořádek a čistotu, nepožívat alkoholické nápoje v pracovní době, nevstupovat pod vlivem na pracoviště.</a:t>
            </a:r>
          </a:p>
          <a:p>
            <a:r>
              <a:rPr lang="cs-CZ" sz="2400" dirty="0"/>
              <a:t> Jídlo odkládat na určených místech,</a:t>
            </a:r>
          </a:p>
          <a:p>
            <a:r>
              <a:rPr lang="cs-CZ" sz="2400" dirty="0"/>
              <a:t>přísný zákaz pití, jídla, kouření v pracovních prostorech, kde je nebezpečí kontaminace biolog. materiálem</a:t>
            </a:r>
          </a:p>
          <a:p>
            <a:pPr marL="0" indent="0">
              <a:buNone/>
            </a:pPr>
            <a:endParaRPr lang="cs-CZ" sz="2400" dirty="0"/>
          </a:p>
          <a:p>
            <a:pPr lvl="0"/>
            <a:endParaRPr lang="cs-CZ" sz="2400" dirty="0"/>
          </a:p>
        </p:txBody>
      </p:sp>
      <p:pic>
        <p:nvPicPr>
          <p:cNvPr id="8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41681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i="1" dirty="0"/>
              <a:t>Pracovní úrazy</a:t>
            </a:r>
            <a:r>
              <a:rPr lang="cs-CZ" b="1" i="1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043608" y="1185484"/>
            <a:ext cx="7498080" cy="4800600"/>
          </a:xfrm>
        </p:spPr>
        <p:txBody>
          <a:bodyPr>
            <a:normAutofit/>
          </a:bodyPr>
          <a:lstStyle/>
          <a:p>
            <a:r>
              <a:rPr lang="cs-CZ" sz="2400" dirty="0"/>
              <a:t>Každé drobné poranění nechat ošetřit. </a:t>
            </a:r>
          </a:p>
          <a:p>
            <a:r>
              <a:rPr lang="cs-CZ" sz="2400" dirty="0"/>
              <a:t>Vznik </a:t>
            </a:r>
            <a:r>
              <a:rPr lang="cs-CZ" sz="2400" dirty="0" err="1"/>
              <a:t>prac</a:t>
            </a:r>
            <a:r>
              <a:rPr lang="cs-CZ" sz="2400" dirty="0"/>
              <a:t>. úrazu i drobná poranění hlásit svému nadřízenému pracovníkovi + vedoucímu pracovníkovi nemocnice </a:t>
            </a:r>
          </a:p>
          <a:p>
            <a:r>
              <a:rPr lang="cs-CZ" sz="2400" dirty="0"/>
              <a:t>V případě poranění použitou jehlou vyhledat lékařskou pomoc a zajistit odběry krve na Vir. B + HIV</a:t>
            </a:r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5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740352" y="0"/>
            <a:ext cx="1403648" cy="120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045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ALKOHOL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35608" y="1648862"/>
            <a:ext cx="7498080" cy="4800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cs-CZ" sz="2400" dirty="0">
                <a:cs typeface="Times New Roman" pitchFamily="18" charset="0"/>
              </a:rPr>
              <a:t>nepoužívat alkoholické nápoje a nezneužívat jiné návykové látky na pracovišti </a:t>
            </a:r>
            <a:endParaRPr lang="cs-CZ" sz="2400" dirty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cs-CZ" sz="2400" dirty="0">
                <a:cs typeface="Times New Roman" pitchFamily="18" charset="0"/>
              </a:rPr>
              <a:t>nevstupovat pod jejich vlivem na pracoviště </a:t>
            </a:r>
            <a:endParaRPr lang="cs-CZ" sz="2400" dirty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cs-CZ" sz="2400" dirty="0">
                <a:cs typeface="Times New Roman" pitchFamily="18" charset="0"/>
              </a:rPr>
              <a:t>nedonášet alkohol na pracoviště </a:t>
            </a:r>
            <a:endParaRPr lang="cs-CZ" sz="2400" dirty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cs-CZ" sz="2400" dirty="0">
                <a:cs typeface="Times New Roman" pitchFamily="18" charset="0"/>
              </a:rPr>
              <a:t>zákaz kouření v celém areálu mimo vyznačené místa  </a:t>
            </a:r>
          </a:p>
        </p:txBody>
      </p:sp>
      <p:pic>
        <p:nvPicPr>
          <p:cNvPr id="4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609600"/>
            <a:ext cx="8785225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/>
              <a:t>	ZÁSADY BEZPEČNÉHO PROVOZU A 	UŽÍVÁNÍ STROJŮ A ZAŘÍZENÍ</a:t>
            </a:r>
          </a:p>
        </p:txBody>
      </p:sp>
      <p:sp>
        <p:nvSpPr>
          <p:cNvPr id="27651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1043608" y="1916832"/>
            <a:ext cx="4787900" cy="1735138"/>
          </a:xfrm>
        </p:spPr>
        <p:txBody>
          <a:bodyPr>
            <a:normAutofit fontScale="92500"/>
          </a:bodyPr>
          <a:lstStyle/>
          <a:p>
            <a:pPr marL="457200" indent="-457200" eaLnBrk="1" hangingPunct="1">
              <a:buFont typeface="Wingdings" pitchFamily="2" charset="2"/>
              <a:buNone/>
            </a:pPr>
            <a:r>
              <a:rPr lang="cs-CZ" sz="2800" b="1" u="sng" dirty="0">
                <a:solidFill>
                  <a:schemeClr val="tx2"/>
                </a:solidFill>
              </a:rPr>
              <a:t>Vyhrazené technická zařízení</a:t>
            </a:r>
            <a:r>
              <a:rPr lang="cs-CZ" sz="2400" dirty="0"/>
              <a:t> </a:t>
            </a:r>
          </a:p>
          <a:p>
            <a:pPr marL="457200" indent="-457200" eaLnBrk="1" hangingPunct="1">
              <a:buFont typeface="Wingdings" pitchFamily="2" charset="2"/>
              <a:buNone/>
            </a:pPr>
            <a:endParaRPr lang="cs-CZ" sz="1200" dirty="0"/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cs-CZ" sz="2400" dirty="0"/>
              <a:t>  Elektrická, zvedací, plynová, 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cs-CZ" sz="2400" dirty="0"/>
              <a:t>   tlaková </a:t>
            </a:r>
          </a:p>
        </p:txBody>
      </p:sp>
      <p:sp>
        <p:nvSpPr>
          <p:cNvPr id="27652" name="Rectangle 5"/>
          <p:cNvSpPr>
            <a:spLocks noGrp="1" noChangeArrowheads="1"/>
          </p:cNvSpPr>
          <p:nvPr>
            <p:ph sz="quarter" idx="2"/>
          </p:nvPr>
        </p:nvSpPr>
        <p:spPr>
          <a:xfrm>
            <a:off x="5364088" y="1988840"/>
            <a:ext cx="4248150" cy="1981200"/>
          </a:xfrm>
        </p:spPr>
        <p:txBody>
          <a:bodyPr>
            <a:normAutofit/>
          </a:bodyPr>
          <a:lstStyle/>
          <a:p>
            <a:pPr marL="457200" indent="-457200" eaLnBrk="1" hangingPunct="1">
              <a:buFont typeface="Wingdings" pitchFamily="2" charset="2"/>
              <a:buNone/>
            </a:pPr>
            <a:r>
              <a:rPr lang="cs-CZ" sz="2800" b="1" dirty="0">
                <a:solidFill>
                  <a:schemeClr val="tx2"/>
                </a:solidFill>
              </a:rPr>
              <a:t>	</a:t>
            </a:r>
            <a:r>
              <a:rPr lang="cs-CZ" sz="2800" b="1" u="sng" dirty="0">
                <a:solidFill>
                  <a:schemeClr val="tx2"/>
                </a:solidFill>
              </a:rPr>
              <a:t>Ostatní technická </a:t>
            </a:r>
            <a:r>
              <a:rPr lang="cs-CZ" sz="2800" b="1" dirty="0">
                <a:solidFill>
                  <a:schemeClr val="tx2"/>
                </a:solidFill>
              </a:rPr>
              <a:t>	</a:t>
            </a:r>
            <a:r>
              <a:rPr lang="cs-CZ" sz="2800" b="1" u="sng" dirty="0">
                <a:solidFill>
                  <a:schemeClr val="tx2"/>
                </a:solidFill>
              </a:rPr>
              <a:t>zařízení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cs-CZ" sz="2400" dirty="0"/>
              <a:t>stroje a strojní zařízení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cs-CZ" sz="2400" dirty="0"/>
              <a:t>používané ve společnosti, </a:t>
            </a:r>
          </a:p>
          <a:p>
            <a:pPr marL="457200" indent="-457200" eaLnBrk="1" hangingPunct="1">
              <a:buFont typeface="Wingdings" pitchFamily="2" charset="2"/>
              <a:buNone/>
            </a:pPr>
            <a:endParaRPr lang="cs-CZ" sz="2400" dirty="0"/>
          </a:p>
        </p:txBody>
      </p:sp>
      <p:sp>
        <p:nvSpPr>
          <p:cNvPr id="27653" name="Rectangle 6"/>
          <p:cNvSpPr>
            <a:spLocks noGrp="1" noChangeArrowheads="1"/>
          </p:cNvSpPr>
          <p:nvPr>
            <p:ph type="body" sz="half" idx="3"/>
          </p:nvPr>
        </p:nvSpPr>
        <p:spPr>
          <a:xfrm>
            <a:off x="1043608" y="4077072"/>
            <a:ext cx="8713788" cy="2952750"/>
          </a:xfrm>
        </p:spPr>
        <p:txBody>
          <a:bodyPr>
            <a:normAutofit/>
          </a:bodyPr>
          <a:lstStyle/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u="sng" dirty="0">
                <a:solidFill>
                  <a:schemeClr val="tx2"/>
                </a:solidFill>
              </a:rPr>
              <a:t>zásady bezpečného používání</a:t>
            </a:r>
            <a:r>
              <a:rPr lang="cs-CZ" sz="2400" dirty="0"/>
              <a:t> 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400" dirty="0"/>
              <a:t>oprávněné a kvalifikované osoby  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400" dirty="0"/>
              <a:t>obsluhovat  vždy VTZ s platnou revizí 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400" dirty="0"/>
              <a:t>Na požádání vedoucího pracovníka nemocnice předložit platné revize VTZ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400" dirty="0"/>
              <a:t>použití předepsaných OOPP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Požární ochrana	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požární poplachové směrnice vyvěšené na společných prostorách nemocnice</a:t>
            </a:r>
          </a:p>
          <a:p>
            <a:r>
              <a:rPr lang="cs-CZ" dirty="0"/>
              <a:t>Znát rozmístění hasících přístrojů, hl. vypínač el., HUV, HUP,…</a:t>
            </a:r>
          </a:p>
          <a:p>
            <a:r>
              <a:rPr lang="cs-CZ" dirty="0"/>
              <a:t>Vyhlášení požáru slovy „HOŘÍ“ popř. zmáčknutím </a:t>
            </a:r>
            <a:r>
              <a:rPr lang="cs-CZ" dirty="0" err="1"/>
              <a:t>pož</a:t>
            </a:r>
            <a:r>
              <a:rPr lang="cs-CZ" dirty="0"/>
              <a:t>. hlásiče a klapka 989 (registrace)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 případě svařování, řezání,… si nechat vystavit „Povolení pro práci s otevřeným ohněm“ vedoucím zaměstnancem nemocnice</a:t>
            </a:r>
          </a:p>
          <a:p>
            <a:endParaRPr lang="cs-CZ" b="1" dirty="0"/>
          </a:p>
          <a:p>
            <a:r>
              <a:rPr lang="cs-CZ" b="1" dirty="0"/>
              <a:t>Nenechávat varné konvice</a:t>
            </a:r>
          </a:p>
          <a:p>
            <a:pPr>
              <a:buNone/>
            </a:pPr>
            <a:r>
              <a:rPr lang="cs-CZ" b="1" dirty="0"/>
              <a:t>   na podstavcích zapojené v el. !!!</a:t>
            </a:r>
          </a:p>
        </p:txBody>
      </p:sp>
      <p:pic>
        <p:nvPicPr>
          <p:cNvPr id="4" name="Obrázek 3" descr="http://www.alarmy-zabezpeceni.cz/nahledy/pL_3000_pBDH_ALU-R.png"/>
          <p:cNvPicPr/>
          <p:nvPr/>
        </p:nvPicPr>
        <p:blipFill>
          <a:blip r:embed="rId2" cstate="print"/>
          <a:srcRect l="4712" t="4695" r="1925" b="6416"/>
          <a:stretch>
            <a:fillRect/>
          </a:stretch>
        </p:blipFill>
        <p:spPr bwMode="auto">
          <a:xfrm>
            <a:off x="7644150" y="3068960"/>
            <a:ext cx="1289538" cy="133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6" descr="Související obrázek"/>
          <p:cNvPicPr>
            <a:picLocks noChangeAspect="1" noChangeArrowheads="1"/>
          </p:cNvPicPr>
          <p:nvPr/>
        </p:nvPicPr>
        <p:blipFill>
          <a:blip r:embed="rId3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Kontaktní údaje	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Vedoucí správy a majetku – Petr Vojtek (724 473 123)</a:t>
            </a:r>
          </a:p>
          <a:p>
            <a:r>
              <a:rPr lang="cs-CZ" b="1" dirty="0"/>
              <a:t>Technik BOZP a PO – Jan Skácal (732 413 283)</a:t>
            </a:r>
          </a:p>
          <a:p>
            <a:r>
              <a:rPr lang="cs-CZ" b="1" dirty="0"/>
              <a:t>Registrace – ohlašovna požáru ( 572 529 898)</a:t>
            </a:r>
          </a:p>
          <a:p>
            <a:pPr marL="82296" indent="0">
              <a:buNone/>
            </a:pPr>
            <a:endParaRPr lang="cs-CZ" b="1" dirty="0">
              <a:highlight>
                <a:srgbClr val="FFFF00"/>
              </a:highlight>
            </a:endParaRPr>
          </a:p>
        </p:txBody>
      </p:sp>
      <p:pic>
        <p:nvPicPr>
          <p:cNvPr id="5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3179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11960" y="3140968"/>
            <a:ext cx="4138737" cy="1362075"/>
          </a:xfrm>
        </p:spPr>
        <p:txBody>
          <a:bodyPr>
            <a:normAutofit fontScale="90000"/>
          </a:bodyPr>
          <a:lstStyle/>
          <a:p>
            <a:pPr algn="r"/>
            <a:r>
              <a:rPr lang="cs-CZ" dirty="0"/>
              <a:t>Děkuji za pozornost</a:t>
            </a:r>
            <a:br>
              <a:rPr lang="cs-CZ" dirty="0"/>
            </a:br>
            <a:br>
              <a:rPr lang="cs-CZ" dirty="0"/>
            </a:br>
            <a:r>
              <a:rPr lang="cs-CZ" sz="2200" dirty="0"/>
              <a:t>Jan Skácal</a:t>
            </a:r>
            <a:br>
              <a:rPr lang="cs-CZ" dirty="0"/>
            </a:br>
            <a:endParaRPr lang="cs-CZ" dirty="0"/>
          </a:p>
        </p:txBody>
      </p:sp>
      <p:pic>
        <p:nvPicPr>
          <p:cNvPr id="5" name="obrázek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 l="8090" t="4930" r="7684" b="12325"/>
          <a:stretch>
            <a:fillRect/>
          </a:stretch>
        </p:blipFill>
        <p:spPr bwMode="auto">
          <a:xfrm>
            <a:off x="7334396" y="0"/>
            <a:ext cx="1809604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28723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5984</TotalTime>
  <Words>447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Gill Sans MT</vt:lpstr>
      <vt:lpstr>Times New Roman</vt:lpstr>
      <vt:lpstr>Verdana</vt:lpstr>
      <vt:lpstr>Wingdings</vt:lpstr>
      <vt:lpstr>Wingdings 2</vt:lpstr>
      <vt:lpstr>Slunovrat</vt:lpstr>
      <vt:lpstr>Školení BOZP a PO pro externí společnosti pracující v nemocnici  </vt:lpstr>
      <vt:lpstr>Každá společnost je  povinna dodržovat zásady  BOZP</vt:lpstr>
      <vt:lpstr>Pracovníci jsou povinni: </vt:lpstr>
      <vt:lpstr>Pracovníci jsou povinni:</vt:lpstr>
      <vt:lpstr>Pracovní úrazy: </vt:lpstr>
      <vt:lpstr>ALKOHOL</vt:lpstr>
      <vt:lpstr> ZÁSADY BEZPEČNÉHO PROVOZU A  UŽÍVÁNÍ STROJŮ A ZAŘÍZENÍ</vt:lpstr>
      <vt:lpstr>Požární ochrana </vt:lpstr>
      <vt:lpstr>Kontaktní údaje </vt:lpstr>
      <vt:lpstr>Děkuji za pozornost  Jan Skácal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Periodické školení zaměstnanců (dále jen Z) OBZP a PO</dc:title>
  <dc:creator>Honza</dc:creator>
  <cp:lastModifiedBy>jan skacal</cp:lastModifiedBy>
  <cp:revision>41</cp:revision>
  <dcterms:created xsi:type="dcterms:W3CDTF">2014-03-04T16:38:21Z</dcterms:created>
  <dcterms:modified xsi:type="dcterms:W3CDTF">2022-07-15T08:56:52Z</dcterms:modified>
</cp:coreProperties>
</file>